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5" r:id="rId1"/>
  </p:sldMasterIdLst>
  <p:notesMasterIdLst>
    <p:notesMasterId r:id="rId10"/>
  </p:notesMasterIdLst>
  <p:sldIdLst>
    <p:sldId id="256" r:id="rId2"/>
    <p:sldId id="257" r:id="rId3"/>
    <p:sldId id="258" r:id="rId4"/>
    <p:sldId id="266" r:id="rId5"/>
    <p:sldId id="259" r:id="rId6"/>
    <p:sldId id="265" r:id="rId7"/>
    <p:sldId id="263" r:id="rId8"/>
    <p:sldId id="264"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062" autoAdjust="0"/>
    <p:restoredTop sz="94434" autoAdjust="0"/>
  </p:normalViewPr>
  <p:slideViewPr>
    <p:cSldViewPr snapToGrid="0">
      <p:cViewPr varScale="1">
        <p:scale>
          <a:sx n="70" d="100"/>
          <a:sy n="70" d="100"/>
        </p:scale>
        <p:origin x="696"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E4D8E20-6361-42A4-9D4B-306B1B255CF8}" type="datetimeFigureOut">
              <a:rPr lang="en-US" smtClean="0"/>
              <a:t>6/7/2020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85403A-3170-4813-A64E-FA2E85F82CC4}" type="slidenum">
              <a:rPr lang="en-US" smtClean="0"/>
              <a:t>‹#›</a:t>
            </a:fld>
            <a:endParaRPr lang="en-US"/>
          </a:p>
        </p:txBody>
      </p:sp>
    </p:spTree>
    <p:extLst>
      <p:ext uri="{BB962C8B-B14F-4D97-AF65-F5344CB8AC3E}">
        <p14:creationId xmlns:p14="http://schemas.microsoft.com/office/powerpoint/2010/main" val="27249909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smtClean="0">
                <a:solidFill>
                  <a:schemeClr val="tx1"/>
                </a:solidFill>
                <a:effectLst/>
                <a:latin typeface="+mn-lt"/>
                <a:ea typeface="+mn-ea"/>
                <a:cs typeface="+mn-cs"/>
              </a:rPr>
              <a:t>Headquartered in Dhahran, Saudi Arabia, the Saudi Arabian Oil Company (operating as Saudi Aramco) is the world’s largest integrated oil and gas company. Apart from hydrocarbon exploration, production, refining, distribution and shipping, the company also provides crude oil marketing services. It serves the global markets through its large network of offices, research and development centers, joint ventures and subsidiaries.</a:t>
            </a:r>
            <a:endParaRPr lang="en-US" dirty="0"/>
          </a:p>
        </p:txBody>
      </p:sp>
      <p:sp>
        <p:nvSpPr>
          <p:cNvPr id="4" name="Slide Number Placeholder 3"/>
          <p:cNvSpPr>
            <a:spLocks noGrp="1"/>
          </p:cNvSpPr>
          <p:nvPr>
            <p:ph type="sldNum" sz="quarter" idx="10"/>
          </p:nvPr>
        </p:nvSpPr>
        <p:spPr/>
        <p:txBody>
          <a:bodyPr/>
          <a:lstStyle/>
          <a:p>
            <a:fld id="{1885403A-3170-4813-A64E-FA2E85F82CC4}" type="slidenum">
              <a:rPr lang="en-US" smtClean="0"/>
              <a:t>2</a:t>
            </a:fld>
            <a:endParaRPr lang="en-US"/>
          </a:p>
        </p:txBody>
      </p:sp>
    </p:spTree>
    <p:extLst>
      <p:ext uri="{BB962C8B-B14F-4D97-AF65-F5344CB8AC3E}">
        <p14:creationId xmlns:p14="http://schemas.microsoft.com/office/powerpoint/2010/main" val="124050869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smtClean="0"/>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FF20E058-7ADB-4704-B1F4-FFE87F797947}" type="datetimeFigureOut">
              <a:rPr lang="en-US" smtClean="0"/>
              <a:t>6/7/2020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79FE3B-CFE0-475A-96E3-2A0424DCDFA8}" type="slidenum">
              <a:rPr lang="en-US" smtClean="0"/>
              <a:t>‹#›</a:t>
            </a:fld>
            <a:endParaRPr lang="en-US"/>
          </a:p>
        </p:txBody>
      </p:sp>
    </p:spTree>
    <p:extLst>
      <p:ext uri="{BB962C8B-B14F-4D97-AF65-F5344CB8AC3E}">
        <p14:creationId xmlns:p14="http://schemas.microsoft.com/office/powerpoint/2010/main" val="31981732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p:txBody>
          <a:bodyPr/>
          <a:lstStyle/>
          <a:p>
            <a:fld id="{FF20E058-7ADB-4704-B1F4-FFE87F797947}" type="datetimeFigureOut">
              <a:rPr lang="en-US" smtClean="0"/>
              <a:t>6/7/2020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79FE3B-CFE0-475A-96E3-2A0424DCDFA8}" type="slidenum">
              <a:rPr lang="en-US" smtClean="0"/>
              <a:t>‹#›</a:t>
            </a:fld>
            <a:endParaRPr lang="en-US"/>
          </a:p>
        </p:txBody>
      </p:sp>
    </p:spTree>
    <p:extLst>
      <p:ext uri="{BB962C8B-B14F-4D97-AF65-F5344CB8AC3E}">
        <p14:creationId xmlns:p14="http://schemas.microsoft.com/office/powerpoint/2010/main" val="957234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F20E058-7ADB-4704-B1F4-FFE87F797947}" type="datetimeFigureOut">
              <a:rPr lang="en-US" smtClean="0"/>
              <a:t>6/7/2020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79FE3B-CFE0-475A-96E3-2A0424DCDFA8}" type="slidenum">
              <a:rPr lang="en-US" smtClean="0"/>
              <a:t>‹#›</a:t>
            </a:fld>
            <a:endParaRPr lang="en-US"/>
          </a:p>
        </p:txBody>
      </p:sp>
    </p:spTree>
    <p:extLst>
      <p:ext uri="{BB962C8B-B14F-4D97-AF65-F5344CB8AC3E}">
        <p14:creationId xmlns:p14="http://schemas.microsoft.com/office/powerpoint/2010/main" val="31390962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FF20E058-7ADB-4704-B1F4-FFE87F797947}" type="datetimeFigureOut">
              <a:rPr lang="en-US" smtClean="0"/>
              <a:t>6/7/2020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A79FE3B-CFE0-475A-96E3-2A0424DCDFA8}" type="slidenum">
              <a:rPr lang="en-US" smtClean="0"/>
              <a:t>‹#›</a:t>
            </a:fld>
            <a:endParaRPr lang="en-US"/>
          </a:p>
        </p:txBody>
      </p:sp>
    </p:spTree>
    <p:extLst>
      <p:ext uri="{BB962C8B-B14F-4D97-AF65-F5344CB8AC3E}">
        <p14:creationId xmlns:p14="http://schemas.microsoft.com/office/powerpoint/2010/main" val="29830723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FF20E058-7ADB-4704-B1F4-FFE87F797947}" type="datetimeFigureOut">
              <a:rPr lang="en-US" smtClean="0"/>
              <a:t>6/7/2020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A79FE3B-CFE0-475A-96E3-2A0424DCDFA8}" type="slidenum">
              <a:rPr lang="en-US" smtClean="0"/>
              <a:t>‹#›</a:t>
            </a:fld>
            <a:endParaRPr lang="en-US"/>
          </a:p>
        </p:txBody>
      </p:sp>
    </p:spTree>
    <p:extLst>
      <p:ext uri="{BB962C8B-B14F-4D97-AF65-F5344CB8AC3E}">
        <p14:creationId xmlns:p14="http://schemas.microsoft.com/office/powerpoint/2010/main" val="12684780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7" name="Date Placeholder 2"/>
          <p:cNvSpPr>
            <a:spLocks noGrp="1"/>
          </p:cNvSpPr>
          <p:nvPr>
            <p:ph type="dt" sz="half" idx="10"/>
          </p:nvPr>
        </p:nvSpPr>
        <p:spPr/>
        <p:txBody>
          <a:bodyPr/>
          <a:lstStyle/>
          <a:p>
            <a:fld id="{FF20E058-7ADB-4704-B1F4-FFE87F797947}" type="datetimeFigureOut">
              <a:rPr lang="en-US" smtClean="0"/>
              <a:t>6/7/2020</a:t>
            </a:fld>
            <a:endParaRPr lang="en-US"/>
          </a:p>
        </p:txBody>
      </p:sp>
      <p:sp>
        <p:nvSpPr>
          <p:cNvPr id="5" name="Footer Placeholder 3"/>
          <p:cNvSpPr>
            <a:spLocks noGrp="1"/>
          </p:cNvSpPr>
          <p:nvPr>
            <p:ph type="ftr" sz="quarter" idx="11"/>
          </p:nvPr>
        </p:nvSpPr>
        <p:spPr/>
        <p:txBody>
          <a:bodyPr/>
          <a:lstStyle/>
          <a:p>
            <a:endParaRPr lang="en-US"/>
          </a:p>
        </p:txBody>
      </p:sp>
      <p:sp>
        <p:nvSpPr>
          <p:cNvPr id="6" name="Slide Number Placeholder 4"/>
          <p:cNvSpPr>
            <a:spLocks noGrp="1"/>
          </p:cNvSpPr>
          <p:nvPr>
            <p:ph type="sldNum" sz="quarter" idx="12"/>
          </p:nvPr>
        </p:nvSpPr>
        <p:spPr/>
        <p:txBody>
          <a:bodyPr/>
          <a:lstStyle/>
          <a:p>
            <a:fld id="{4A79FE3B-CFE0-475A-96E3-2A0424DCDFA8}" type="slidenum">
              <a:rPr lang="en-US" smtClean="0"/>
              <a:t>‹#›</a:t>
            </a:fld>
            <a:endParaRPr lang="en-US"/>
          </a:p>
        </p:txBody>
      </p:sp>
    </p:spTree>
    <p:extLst>
      <p:ext uri="{BB962C8B-B14F-4D97-AF65-F5344CB8AC3E}">
        <p14:creationId xmlns:p14="http://schemas.microsoft.com/office/powerpoint/2010/main" val="36785674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FF20E058-7ADB-4704-B1F4-FFE87F797947}" type="datetimeFigureOut">
              <a:rPr lang="en-US" smtClean="0"/>
              <a:t>6/7/2020</a:t>
            </a:fld>
            <a:endParaRPr lang="en-US"/>
          </a:p>
        </p:txBody>
      </p:sp>
      <p:sp>
        <p:nvSpPr>
          <p:cNvPr id="5" name="Footer Placeholder 2"/>
          <p:cNvSpPr>
            <a:spLocks noGrp="1"/>
          </p:cNvSpPr>
          <p:nvPr>
            <p:ph type="ftr" sz="quarter" idx="11"/>
          </p:nvPr>
        </p:nvSpPr>
        <p:spPr/>
        <p:txBody>
          <a:bodyPr/>
          <a:lstStyle/>
          <a:p>
            <a:endParaRPr lang="en-US"/>
          </a:p>
        </p:txBody>
      </p:sp>
      <p:sp>
        <p:nvSpPr>
          <p:cNvPr id="6" name="Slide Number Placeholder 3"/>
          <p:cNvSpPr>
            <a:spLocks noGrp="1"/>
          </p:cNvSpPr>
          <p:nvPr>
            <p:ph type="sldNum" sz="quarter" idx="12"/>
          </p:nvPr>
        </p:nvSpPr>
        <p:spPr/>
        <p:txBody>
          <a:bodyPr/>
          <a:lstStyle/>
          <a:p>
            <a:fld id="{4A79FE3B-CFE0-475A-96E3-2A0424DCDFA8}" type="slidenum">
              <a:rPr lang="en-US" smtClean="0"/>
              <a:t>‹#›</a:t>
            </a:fld>
            <a:endParaRPr lang="en-US"/>
          </a:p>
        </p:txBody>
      </p:sp>
    </p:spTree>
    <p:extLst>
      <p:ext uri="{BB962C8B-B14F-4D97-AF65-F5344CB8AC3E}">
        <p14:creationId xmlns:p14="http://schemas.microsoft.com/office/powerpoint/2010/main" val="7955164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Date Placeholder 4"/>
          <p:cNvSpPr>
            <a:spLocks noGrp="1"/>
          </p:cNvSpPr>
          <p:nvPr>
            <p:ph type="dt" sz="half" idx="10"/>
          </p:nvPr>
        </p:nvSpPr>
        <p:spPr/>
        <p:txBody>
          <a:bodyPr/>
          <a:lstStyle/>
          <a:p>
            <a:fld id="{FF20E058-7ADB-4704-B1F4-FFE87F797947}" type="datetimeFigureOut">
              <a:rPr lang="en-US" smtClean="0"/>
              <a:t>6/7/2020</a:t>
            </a:fld>
            <a:endParaRPr lang="en-US"/>
          </a:p>
        </p:txBody>
      </p:sp>
      <p:sp>
        <p:nvSpPr>
          <p:cNvPr id="5" name="Footer Placeholder 5"/>
          <p:cNvSpPr>
            <a:spLocks noGrp="1"/>
          </p:cNvSpPr>
          <p:nvPr>
            <p:ph type="ftr" sz="quarter" idx="11"/>
          </p:nvPr>
        </p:nvSpPr>
        <p:spPr/>
        <p:txBody>
          <a:bodyPr/>
          <a:lstStyle/>
          <a:p>
            <a:endParaRPr lang="en-US"/>
          </a:p>
        </p:txBody>
      </p:sp>
      <p:sp>
        <p:nvSpPr>
          <p:cNvPr id="6" name="Slide Number Placeholder 6"/>
          <p:cNvSpPr>
            <a:spLocks noGrp="1"/>
          </p:cNvSpPr>
          <p:nvPr>
            <p:ph type="sldNum" sz="quarter" idx="12"/>
          </p:nvPr>
        </p:nvSpPr>
        <p:spPr/>
        <p:txBody>
          <a:bodyPr/>
          <a:lstStyle/>
          <a:p>
            <a:fld id="{4A79FE3B-CFE0-475A-96E3-2A0424DCDFA8}" type="slidenum">
              <a:rPr lang="en-US" smtClean="0"/>
              <a:t>‹#›</a:t>
            </a:fld>
            <a:endParaRPr lang="en-US"/>
          </a:p>
        </p:txBody>
      </p:sp>
    </p:spTree>
    <p:extLst>
      <p:ext uri="{BB962C8B-B14F-4D97-AF65-F5344CB8AC3E}">
        <p14:creationId xmlns:p14="http://schemas.microsoft.com/office/powerpoint/2010/main" val="24878694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F20E058-7ADB-4704-B1F4-FFE87F797947}" type="datetimeFigureOut">
              <a:rPr lang="en-US" smtClean="0"/>
              <a:t>6/7/2020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A79FE3B-CFE0-475A-96E3-2A0424DCDFA8}" type="slidenum">
              <a:rPr lang="en-US" smtClean="0"/>
              <a:t>‹#›</a:t>
            </a:fld>
            <a:endParaRPr lang="en-US"/>
          </a:p>
        </p:txBody>
      </p:sp>
    </p:spTree>
    <p:extLst>
      <p:ext uri="{BB962C8B-B14F-4D97-AF65-F5344CB8AC3E}">
        <p14:creationId xmlns:p14="http://schemas.microsoft.com/office/powerpoint/2010/main" val="6339480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F20E058-7ADB-4704-B1F4-FFE87F797947}" type="datetimeFigureOut">
              <a:rPr lang="en-US" smtClean="0"/>
              <a:t>6/7/2020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A79FE3B-CFE0-475A-96E3-2A0424DCDFA8}" type="slidenum">
              <a:rPr lang="en-US" smtClean="0"/>
              <a:t>‹#›</a:t>
            </a:fld>
            <a:endParaRPr lang="en-US"/>
          </a:p>
        </p:txBody>
      </p:sp>
    </p:spTree>
    <p:extLst>
      <p:ext uri="{BB962C8B-B14F-4D97-AF65-F5344CB8AC3E}">
        <p14:creationId xmlns:p14="http://schemas.microsoft.com/office/powerpoint/2010/main" val="31470461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smtClean="0"/>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F20E058-7ADB-4704-B1F4-FFE87F797947}" type="datetimeFigureOut">
              <a:rPr lang="en-US" smtClean="0"/>
              <a:t>6/7/2020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79FE3B-CFE0-475A-96E3-2A0424DCDFA8}" type="slidenum">
              <a:rPr lang="en-US" smtClean="0"/>
              <a:t>‹#›</a:t>
            </a:fld>
            <a:endParaRPr lang="en-US"/>
          </a:p>
        </p:txBody>
      </p:sp>
    </p:spTree>
    <p:extLst>
      <p:ext uri="{BB962C8B-B14F-4D97-AF65-F5344CB8AC3E}">
        <p14:creationId xmlns:p14="http://schemas.microsoft.com/office/powerpoint/2010/main" val="11567742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smtClean="0"/>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smtClean="0"/>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F20E058-7ADB-4704-B1F4-FFE87F797947}" type="datetimeFigureOut">
              <a:rPr lang="en-US" smtClean="0"/>
              <a:t>6/7/2020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79FE3B-CFE0-475A-96E3-2A0424DCDFA8}" type="slidenum">
              <a:rPr lang="en-US" smtClean="0"/>
              <a:t>‹#›</a:t>
            </a:fld>
            <a:endParaRPr lang="en-US"/>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33944574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F20E058-7ADB-4704-B1F4-FFE87F797947}" type="datetimeFigureOut">
              <a:rPr lang="en-US" smtClean="0"/>
              <a:t>6/7/2020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79FE3B-CFE0-475A-96E3-2A0424DCDFA8}" type="slidenum">
              <a:rPr lang="en-US" smtClean="0"/>
              <a:t>‹#›</a:t>
            </a:fld>
            <a:endParaRPr lang="en-US"/>
          </a:p>
        </p:txBody>
      </p:sp>
    </p:spTree>
    <p:extLst>
      <p:ext uri="{BB962C8B-B14F-4D97-AF65-F5344CB8AC3E}">
        <p14:creationId xmlns:p14="http://schemas.microsoft.com/office/powerpoint/2010/main" val="173874214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FF20E058-7ADB-4704-B1F4-FFE87F797947}" type="datetimeFigureOut">
              <a:rPr lang="en-US" smtClean="0"/>
              <a:t>6/7/2020</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79FE3B-CFE0-475A-96E3-2A0424DCDFA8}" type="slidenum">
              <a:rPr lang="en-US" smtClean="0"/>
              <a:t>‹#›</a:t>
            </a:fld>
            <a:endParaRPr lang="en-US"/>
          </a:p>
        </p:txBody>
      </p:sp>
    </p:spTree>
    <p:extLst>
      <p:ext uri="{BB962C8B-B14F-4D97-AF65-F5344CB8AC3E}">
        <p14:creationId xmlns:p14="http://schemas.microsoft.com/office/powerpoint/2010/main" val="257160146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FF20E058-7ADB-4704-B1F4-FFE87F797947}" type="datetimeFigureOut">
              <a:rPr lang="en-US" smtClean="0"/>
              <a:t>6/7/2020</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79FE3B-CFE0-475A-96E3-2A0424DCDFA8}" type="slidenum">
              <a:rPr lang="en-US" smtClean="0"/>
              <a:t>‹#›</a:t>
            </a:fld>
            <a:endParaRPr lang="en-US"/>
          </a:p>
        </p:txBody>
      </p:sp>
    </p:spTree>
    <p:extLst>
      <p:ext uri="{BB962C8B-B14F-4D97-AF65-F5344CB8AC3E}">
        <p14:creationId xmlns:p14="http://schemas.microsoft.com/office/powerpoint/2010/main" val="110147147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F20E058-7ADB-4704-B1F4-FFE87F797947}" type="datetimeFigureOut">
              <a:rPr lang="en-US" smtClean="0"/>
              <a:t>6/7/2020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79FE3B-CFE0-475A-96E3-2A0424DCDFA8}" type="slidenum">
              <a:rPr lang="en-US" smtClean="0"/>
              <a:t>‹#›</a:t>
            </a:fld>
            <a:endParaRPr lang="en-US"/>
          </a:p>
        </p:txBody>
      </p:sp>
    </p:spTree>
    <p:extLst>
      <p:ext uri="{BB962C8B-B14F-4D97-AF65-F5344CB8AC3E}">
        <p14:creationId xmlns:p14="http://schemas.microsoft.com/office/powerpoint/2010/main" val="227702950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F20E058-7ADB-4704-B1F4-FFE87F797947}" type="datetimeFigureOut">
              <a:rPr lang="en-US" smtClean="0"/>
              <a:t>6/7/2020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79FE3B-CFE0-475A-96E3-2A0424DCDFA8}" type="slidenum">
              <a:rPr lang="en-US" smtClean="0"/>
              <a:t>‹#›</a:t>
            </a:fld>
            <a:endParaRPr lang="en-US"/>
          </a:p>
        </p:txBody>
      </p:sp>
    </p:spTree>
    <p:extLst>
      <p:ext uri="{BB962C8B-B14F-4D97-AF65-F5344CB8AC3E}">
        <p14:creationId xmlns:p14="http://schemas.microsoft.com/office/powerpoint/2010/main" val="20516787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FF20E058-7ADB-4704-B1F4-FFE87F797947}" type="datetimeFigureOut">
              <a:rPr lang="en-US" smtClean="0"/>
              <a:t>6/7/2020</a:t>
            </a:fld>
            <a:endParaRPr lang="en-US"/>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4A79FE3B-CFE0-475A-96E3-2A0424DCDFA8}" type="slidenum">
              <a:rPr lang="en-US" smtClean="0"/>
              <a:t>‹#›</a:t>
            </a:fld>
            <a:endParaRPr lang="en-US"/>
          </a:p>
        </p:txBody>
      </p:sp>
    </p:spTree>
    <p:extLst>
      <p:ext uri="{BB962C8B-B14F-4D97-AF65-F5344CB8AC3E}">
        <p14:creationId xmlns:p14="http://schemas.microsoft.com/office/powerpoint/2010/main" val="1660456647"/>
      </p:ext>
    </p:extLst>
  </p:cSld>
  <p:clrMap bg1="dk1" tx1="lt1" bg2="dk2" tx2="lt2" accent1="accent1" accent2="accent2" accent3="accent3" accent4="accent4" accent5="accent5" accent6="accent6" hlink="hlink" folHlink="folHlink"/>
  <p:sldLayoutIdLst>
    <p:sldLayoutId id="2147483726" r:id="rId1"/>
    <p:sldLayoutId id="2147483727" r:id="rId2"/>
    <p:sldLayoutId id="2147483728" r:id="rId3"/>
    <p:sldLayoutId id="2147483729" r:id="rId4"/>
    <p:sldLayoutId id="2147483730" r:id="rId5"/>
    <p:sldLayoutId id="2147483731" r:id="rId6"/>
    <p:sldLayoutId id="2147483732" r:id="rId7"/>
    <p:sldLayoutId id="2147483733" r:id="rId8"/>
    <p:sldLayoutId id="2147483734" r:id="rId9"/>
    <p:sldLayoutId id="2147483735" r:id="rId10"/>
    <p:sldLayoutId id="2147483736" r:id="rId11"/>
    <p:sldLayoutId id="2147483737" r:id="rId12"/>
    <p:sldLayoutId id="2147483738" r:id="rId13"/>
    <p:sldLayoutId id="2147483739" r:id="rId14"/>
    <p:sldLayoutId id="2147483740" r:id="rId15"/>
    <p:sldLayoutId id="2147483741" r:id="rId16"/>
    <p:sldLayoutId id="2147483742"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hyperlink" Target="https://www.saudiaramco.com/-/media/publications/corporate-reports/saudi-aramco-ara-2019-english.pdf?la=en&amp;hash=FDBFE7887B74E816C493F09DA188F1151839A4CD"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348138" y="927278"/>
            <a:ext cx="8825658" cy="1982666"/>
          </a:xfrm>
        </p:spPr>
        <p:txBody>
          <a:bodyPr/>
          <a:lstStyle/>
          <a:p>
            <a:pPr algn="ctr"/>
            <a:r>
              <a:rPr lang="en-US" dirty="0" smtClean="0">
                <a:latin typeface="Times New Roman" panose="02020603050405020304" pitchFamily="18" charset="0"/>
                <a:cs typeface="Times New Roman" panose="02020603050405020304" pitchFamily="18" charset="0"/>
              </a:rPr>
              <a:t>SAUDI ARAMCO</a:t>
            </a:r>
            <a:endParaRPr lang="en-US"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p:txBody>
          <a:bodyPr/>
          <a:lstStyle/>
          <a:p>
            <a:pPr algn="ctr"/>
            <a:r>
              <a:rPr lang="en-US" dirty="0" smtClean="0">
                <a:latin typeface="Times New Roman" panose="02020603050405020304" pitchFamily="18" charset="0"/>
                <a:cs typeface="Times New Roman" panose="02020603050405020304" pitchFamily="18" charset="0"/>
              </a:rPr>
              <a:t>STUDENT’S NAME</a:t>
            </a:r>
          </a:p>
          <a:p>
            <a:pPr algn="ctr"/>
            <a:r>
              <a:rPr lang="en-US" dirty="0" smtClean="0">
                <a:latin typeface="Times New Roman" panose="02020603050405020304" pitchFamily="18" charset="0"/>
                <a:cs typeface="Times New Roman" panose="02020603050405020304" pitchFamily="18" charset="0"/>
              </a:rPr>
              <a:t>INSTITUTIONAL AFFILIATIONS</a:t>
            </a:r>
          </a:p>
          <a:p>
            <a:endParaRPr lang="en-US" dirty="0"/>
          </a:p>
        </p:txBody>
      </p:sp>
    </p:spTree>
    <p:extLst>
      <p:ext uri="{BB962C8B-B14F-4D97-AF65-F5344CB8AC3E}">
        <p14:creationId xmlns:p14="http://schemas.microsoft.com/office/powerpoint/2010/main" val="339370417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latin typeface="Times New Roman" panose="02020603050405020304" pitchFamily="18" charset="0"/>
                <a:cs typeface="Times New Roman" panose="02020603050405020304" pitchFamily="18" charset="0"/>
              </a:rPr>
              <a:t>INTRODUCTION</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154954" y="2603500"/>
            <a:ext cx="8825659" cy="2612444"/>
          </a:xfrm>
        </p:spPr>
        <p:txBody>
          <a:bodyPr/>
          <a:lstStyle/>
          <a:p>
            <a:r>
              <a:rPr lang="en-US" dirty="0" smtClean="0">
                <a:latin typeface="Times New Roman" panose="02020603050405020304" pitchFamily="18" charset="0"/>
                <a:cs typeface="Times New Roman" panose="02020603050405020304" pitchFamily="18" charset="0"/>
              </a:rPr>
              <a:t>Saudi Aramco </a:t>
            </a:r>
            <a:r>
              <a:rPr lang="en-US" dirty="0" smtClean="0">
                <a:latin typeface="Times New Roman" panose="02020603050405020304" pitchFamily="18" charset="0"/>
                <a:cs typeface="Times New Roman" panose="02020603050405020304" pitchFamily="18" charset="0"/>
              </a:rPr>
              <a:t>started in</a:t>
            </a:r>
            <a:r>
              <a:rPr lang="en-US" dirty="0" smtClean="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1933.</a:t>
            </a:r>
          </a:p>
          <a:p>
            <a:r>
              <a:rPr lang="en-US" sz="1400" dirty="0" smtClean="0">
                <a:latin typeface="Times New Roman" panose="02020603050405020304" pitchFamily="18" charset="0"/>
                <a:cs typeface="Times New Roman" panose="02020603050405020304" pitchFamily="18" charset="0"/>
              </a:rPr>
              <a:t>In 1933 it signed a treaty with Standard Oil Company of California.</a:t>
            </a:r>
          </a:p>
          <a:p>
            <a:r>
              <a:rPr lang="en-US" sz="1400" dirty="0" smtClean="0">
                <a:latin typeface="Times New Roman" panose="02020603050405020304" pitchFamily="18" charset="0"/>
                <a:cs typeface="Times New Roman" panose="02020603050405020304" pitchFamily="18" charset="0"/>
              </a:rPr>
              <a:t>After the treaty they formed a subsidiary named </a:t>
            </a:r>
            <a:r>
              <a:rPr lang="en-US" sz="1400" dirty="0">
                <a:latin typeface="Times New Roman" panose="02020603050405020304" pitchFamily="18" charset="0"/>
                <a:cs typeface="Times New Roman" panose="02020603050405020304" pitchFamily="18" charset="0"/>
              </a:rPr>
              <a:t>California Arabian Standard Oil Company (CASOC</a:t>
            </a:r>
            <a:r>
              <a:rPr lang="en-US" sz="1400" dirty="0" smtClean="0">
                <a:latin typeface="Times New Roman" panose="02020603050405020304" pitchFamily="18" charset="0"/>
                <a:cs typeface="Times New Roman" panose="02020603050405020304" pitchFamily="18" charset="0"/>
              </a:rPr>
              <a:t>).</a:t>
            </a:r>
          </a:p>
          <a:p>
            <a:r>
              <a:rPr lang="en-US" sz="1400" dirty="0" smtClean="0">
                <a:latin typeface="Times New Roman" panose="02020603050405020304" pitchFamily="18" charset="0"/>
                <a:cs typeface="Times New Roman" panose="02020603050405020304" pitchFamily="18" charset="0"/>
              </a:rPr>
              <a:t>After surveying Saudi desert oil drilling commenced in 1935. </a:t>
            </a:r>
          </a:p>
          <a:p>
            <a:r>
              <a:rPr lang="en-US" sz="1400" dirty="0" smtClean="0">
                <a:latin typeface="Times New Roman" panose="02020603050405020304" pitchFamily="18" charset="0"/>
                <a:cs typeface="Times New Roman" panose="02020603050405020304" pitchFamily="18" charset="0"/>
              </a:rPr>
              <a:t>Success came when oil was found.</a:t>
            </a:r>
          </a:p>
          <a:p>
            <a:r>
              <a:rPr lang="en-US" sz="1400" dirty="0" smtClean="0">
                <a:latin typeface="Times New Roman" panose="02020603050405020304" pitchFamily="18" charset="0"/>
                <a:cs typeface="Times New Roman" panose="02020603050405020304" pitchFamily="18" charset="0"/>
              </a:rPr>
              <a:t> Commercial oil production started in “Prosperity Well.”</a:t>
            </a:r>
          </a:p>
          <a:p>
            <a:r>
              <a:rPr lang="en-US" sz="1400" dirty="0" smtClean="0">
                <a:latin typeface="Times New Roman" panose="02020603050405020304" pitchFamily="18" charset="0"/>
                <a:cs typeface="Times New Roman" panose="02020603050405020304" pitchFamily="18" charset="0"/>
              </a:rPr>
              <a:t>From that period until now Aramco has hit records in oil production. </a:t>
            </a:r>
          </a:p>
          <a:p>
            <a:pPr marL="0" indent="0">
              <a:buNone/>
            </a:pPr>
            <a:endParaRPr lang="en-US" dirty="0" smtClean="0"/>
          </a:p>
          <a:p>
            <a:endParaRPr lang="en-US" dirty="0"/>
          </a:p>
        </p:txBody>
      </p:sp>
    </p:spTree>
    <p:extLst>
      <p:ext uri="{BB962C8B-B14F-4D97-AF65-F5344CB8AC3E}">
        <p14:creationId xmlns:p14="http://schemas.microsoft.com/office/powerpoint/2010/main" val="224505788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Times New Roman" panose="02020603050405020304" pitchFamily="18" charset="0"/>
                <a:cs typeface="Times New Roman" panose="02020603050405020304" pitchFamily="18" charset="0"/>
              </a:rPr>
              <a:t>Types of </a:t>
            </a:r>
            <a:r>
              <a:rPr lang="en-US" b="1" dirty="0" smtClean="0">
                <a:latin typeface="Times New Roman" panose="02020603050405020304" pitchFamily="18" charset="0"/>
                <a:cs typeface="Times New Roman" panose="02020603050405020304" pitchFamily="18" charset="0"/>
              </a:rPr>
              <a:t>FDI engaged by Saudi Aramco </a:t>
            </a:r>
            <a:endParaRPr lang="en-US"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r>
              <a:rPr lang="en-US" sz="1400" dirty="0" smtClean="0">
                <a:latin typeface="Times New Roman" panose="02020603050405020304" pitchFamily="18" charset="0"/>
                <a:cs typeface="Times New Roman" panose="02020603050405020304" pitchFamily="18" charset="0"/>
              </a:rPr>
              <a:t>Aramco </a:t>
            </a:r>
            <a:r>
              <a:rPr lang="en-US" sz="1400" dirty="0" smtClean="0">
                <a:latin typeface="Times New Roman" panose="02020603050405020304" pitchFamily="18" charset="0"/>
                <a:cs typeface="Times New Roman" panose="02020603050405020304" pitchFamily="18" charset="0"/>
              </a:rPr>
              <a:t>utilizes horizontal and vertical FDI</a:t>
            </a:r>
            <a:r>
              <a:rPr lang="en-US" sz="1400" dirty="0" smtClean="0">
                <a:latin typeface="Times New Roman" panose="02020603050405020304" pitchFamily="18" charset="0"/>
                <a:cs typeface="Times New Roman" panose="02020603050405020304" pitchFamily="18" charset="0"/>
              </a:rPr>
              <a:t>.</a:t>
            </a:r>
          </a:p>
          <a:p>
            <a:r>
              <a:rPr lang="en-US" sz="1400" dirty="0" smtClean="0">
                <a:latin typeface="Times New Roman" panose="02020603050405020304" pitchFamily="18" charset="0"/>
                <a:cs typeface="Times New Roman" panose="02020603050405020304" pitchFamily="18" charset="0"/>
              </a:rPr>
              <a:t>The company entered into agreements with other oil companies based in foreign countries.</a:t>
            </a:r>
          </a:p>
          <a:p>
            <a:r>
              <a:rPr lang="en-US" sz="1400" dirty="0" smtClean="0">
                <a:latin typeface="Times New Roman" panose="02020603050405020304" pitchFamily="18" charset="0"/>
                <a:cs typeface="Times New Roman" panose="02020603050405020304" pitchFamily="18" charset="0"/>
              </a:rPr>
              <a:t>Aramco utilized horizontal FDI to lower competition in foreign market</a:t>
            </a:r>
          </a:p>
          <a:p>
            <a:r>
              <a:rPr lang="en-US" sz="1400" dirty="0" smtClean="0">
                <a:latin typeface="Times New Roman" panose="02020603050405020304" pitchFamily="18" charset="0"/>
                <a:cs typeface="Times New Roman" panose="02020603050405020304" pitchFamily="18" charset="0"/>
              </a:rPr>
              <a:t>Horizontal FDI helps in gaining a certain market share foreign countries</a:t>
            </a:r>
            <a:r>
              <a:rPr lang="en-US" sz="1400" dirty="0" smtClean="0">
                <a:latin typeface="Times New Roman" panose="02020603050405020304" pitchFamily="18" charset="0"/>
                <a:cs typeface="Times New Roman" panose="02020603050405020304" pitchFamily="18" charset="0"/>
              </a:rPr>
              <a:t>.</a:t>
            </a:r>
          </a:p>
          <a:p>
            <a:r>
              <a:rPr lang="en-US" sz="1400" dirty="0" smtClean="0">
                <a:latin typeface="Times New Roman" panose="02020603050405020304" pitchFamily="18" charset="0"/>
                <a:cs typeface="Times New Roman" panose="02020603050405020304" pitchFamily="18" charset="0"/>
              </a:rPr>
              <a:t>The company has also made efforts in establishing subsidiaries in foreign countries.</a:t>
            </a:r>
          </a:p>
          <a:p>
            <a:r>
              <a:rPr lang="en-US" sz="1400" dirty="0" smtClean="0">
                <a:latin typeface="Times New Roman" panose="02020603050405020304" pitchFamily="18" charset="0"/>
                <a:cs typeface="Times New Roman" panose="02020603050405020304" pitchFamily="18" charset="0"/>
              </a:rPr>
              <a:t>The company in 2016 signed a five year agreement with Chevron to further research for mutual benefits.  </a:t>
            </a:r>
          </a:p>
          <a:p>
            <a:r>
              <a:rPr lang="en-US" sz="1400" dirty="0" smtClean="0">
                <a:latin typeface="Times New Roman" panose="02020603050405020304" pitchFamily="18" charset="0"/>
                <a:cs typeface="Times New Roman" panose="02020603050405020304" pitchFamily="18" charset="0"/>
              </a:rPr>
              <a:t>The company has also opened offices in the following places.</a:t>
            </a:r>
            <a:endParaRPr lang="en-US" sz="1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3995091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761413" cy="945284"/>
          </a:xfrm>
        </p:spPr>
        <p:txBody>
          <a:bodyPr/>
          <a:lstStyle/>
          <a:p>
            <a:r>
              <a:rPr lang="en-US" b="1" dirty="0">
                <a:latin typeface="Times New Roman" panose="02020603050405020304" pitchFamily="18" charset="0"/>
                <a:cs typeface="Times New Roman" panose="02020603050405020304" pitchFamily="18" charset="0"/>
              </a:rPr>
              <a:t>Types of FDI engaged by Saudi Aramco </a:t>
            </a:r>
            <a:r>
              <a:rPr lang="en-US" b="1" dirty="0" smtClean="0">
                <a:latin typeface="Times New Roman" panose="02020603050405020304" pitchFamily="18" charset="0"/>
                <a:cs typeface="Times New Roman" panose="02020603050405020304" pitchFamily="18" charset="0"/>
              </a:rPr>
              <a:t>Cont..</a:t>
            </a:r>
            <a:endParaRPr lang="en-US" dirty="0"/>
          </a:p>
        </p:txBody>
      </p:sp>
      <p:sp>
        <p:nvSpPr>
          <p:cNvPr id="3" name="Content Placeholder 2"/>
          <p:cNvSpPr>
            <a:spLocks noGrp="1"/>
          </p:cNvSpPr>
          <p:nvPr>
            <p:ph idx="1"/>
          </p:nvPr>
        </p:nvSpPr>
        <p:spPr>
          <a:xfrm>
            <a:off x="1154954" y="2603499"/>
            <a:ext cx="8825659" cy="3758663"/>
          </a:xfrm>
        </p:spPr>
        <p:txBody>
          <a:bodyPr>
            <a:normAutofit fontScale="70000" lnSpcReduction="20000"/>
          </a:bodyPr>
          <a:lstStyle/>
          <a:p>
            <a:r>
              <a:rPr lang="en-US" dirty="0">
                <a:latin typeface="Times New Roman" panose="02020603050405020304" pitchFamily="18" charset="0"/>
                <a:cs typeface="Times New Roman" panose="02020603050405020304" pitchFamily="18" charset="0"/>
              </a:rPr>
              <a:t>Beijing, China.</a:t>
            </a:r>
          </a:p>
          <a:p>
            <a:r>
              <a:rPr lang="en-US" dirty="0">
                <a:latin typeface="Times New Roman" panose="02020603050405020304" pitchFamily="18" charset="0"/>
                <a:cs typeface="Times New Roman" panose="02020603050405020304" pitchFamily="18" charset="0"/>
              </a:rPr>
              <a:t>Dhahran, Saudi Arabia (headquarter)</a:t>
            </a:r>
          </a:p>
          <a:p>
            <a:r>
              <a:rPr lang="en-US" dirty="0">
                <a:latin typeface="Times New Roman" panose="02020603050405020304" pitchFamily="18" charset="0"/>
                <a:cs typeface="Times New Roman" panose="02020603050405020304" pitchFamily="18" charset="0"/>
              </a:rPr>
              <a:t>Houston, USA</a:t>
            </a:r>
          </a:p>
          <a:p>
            <a:r>
              <a:rPr lang="en-US" dirty="0">
                <a:latin typeface="Times New Roman" panose="02020603050405020304" pitchFamily="18" charset="0"/>
                <a:cs typeface="Times New Roman" panose="02020603050405020304" pitchFamily="18" charset="0"/>
              </a:rPr>
              <a:t>London, UK</a:t>
            </a:r>
          </a:p>
          <a:p>
            <a:r>
              <a:rPr lang="en-US" dirty="0">
                <a:latin typeface="Times New Roman" panose="02020603050405020304" pitchFamily="18" charset="0"/>
                <a:cs typeface="Times New Roman" panose="02020603050405020304" pitchFamily="18" charset="0"/>
              </a:rPr>
              <a:t>Malaysia</a:t>
            </a:r>
          </a:p>
          <a:p>
            <a:r>
              <a:rPr lang="en-US" dirty="0">
                <a:latin typeface="Times New Roman" panose="02020603050405020304" pitchFamily="18" charset="0"/>
                <a:cs typeface="Times New Roman" panose="02020603050405020304" pitchFamily="18" charset="0"/>
              </a:rPr>
              <a:t>New Delhi, India</a:t>
            </a:r>
          </a:p>
          <a:p>
            <a:r>
              <a:rPr lang="en-US" dirty="0" err="1">
                <a:latin typeface="Times New Roman" panose="02020603050405020304" pitchFamily="18" charset="0"/>
                <a:cs typeface="Times New Roman" panose="02020603050405020304" pitchFamily="18" charset="0"/>
              </a:rPr>
              <a:t>NewYork</a:t>
            </a:r>
            <a:r>
              <a:rPr lang="en-US" dirty="0">
                <a:latin typeface="Times New Roman" panose="02020603050405020304" pitchFamily="18" charset="0"/>
                <a:cs typeface="Times New Roman" panose="02020603050405020304" pitchFamily="18" charset="0"/>
              </a:rPr>
              <a:t>, USA</a:t>
            </a:r>
          </a:p>
          <a:p>
            <a:r>
              <a:rPr lang="en-US" dirty="0">
                <a:latin typeface="Times New Roman" panose="02020603050405020304" pitchFamily="18" charset="0"/>
                <a:cs typeface="Times New Roman" panose="02020603050405020304" pitchFamily="18" charset="0"/>
              </a:rPr>
              <a:t>Seoul, South Korea</a:t>
            </a:r>
          </a:p>
          <a:p>
            <a:r>
              <a:rPr lang="en-US" dirty="0">
                <a:latin typeface="Times New Roman" panose="02020603050405020304" pitchFamily="18" charset="0"/>
                <a:cs typeface="Times New Roman" panose="02020603050405020304" pitchFamily="18" charset="0"/>
              </a:rPr>
              <a:t>Singapore</a:t>
            </a:r>
          </a:p>
          <a:p>
            <a:r>
              <a:rPr lang="en-US" dirty="0">
                <a:latin typeface="Times New Roman" panose="02020603050405020304" pitchFamily="18" charset="0"/>
                <a:cs typeface="Times New Roman" panose="02020603050405020304" pitchFamily="18" charset="0"/>
              </a:rPr>
              <a:t>The Hague, Netherlands</a:t>
            </a:r>
          </a:p>
          <a:p>
            <a:r>
              <a:rPr lang="en-US" dirty="0">
                <a:latin typeface="Times New Roman" panose="02020603050405020304" pitchFamily="18" charset="0"/>
                <a:cs typeface="Times New Roman" panose="02020603050405020304" pitchFamily="18" charset="0"/>
              </a:rPr>
              <a:t>Tokyo, Japan </a:t>
            </a:r>
          </a:p>
          <a:p>
            <a:r>
              <a:rPr lang="en-US" dirty="0">
                <a:latin typeface="Times New Roman" panose="02020603050405020304" pitchFamily="18" charset="0"/>
                <a:cs typeface="Times New Roman" panose="02020603050405020304" pitchFamily="18" charset="0"/>
              </a:rPr>
              <a:t>Xiamen, China</a:t>
            </a:r>
          </a:p>
          <a:p>
            <a:endParaRPr lang="en-US" dirty="0"/>
          </a:p>
        </p:txBody>
      </p:sp>
    </p:spTree>
    <p:extLst>
      <p:ext uri="{BB962C8B-B14F-4D97-AF65-F5344CB8AC3E}">
        <p14:creationId xmlns:p14="http://schemas.microsoft.com/office/powerpoint/2010/main" val="343318920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latin typeface="Times New Roman" panose="02020603050405020304" pitchFamily="18" charset="0"/>
                <a:cs typeface="Times New Roman" panose="02020603050405020304" pitchFamily="18" charset="0"/>
              </a:rPr>
              <a:t>Host Country </a:t>
            </a:r>
            <a:r>
              <a:rPr lang="en-US" dirty="0">
                <a:latin typeface="Times New Roman" panose="02020603050405020304" pitchFamily="18" charset="0"/>
                <a:cs typeface="Times New Roman" panose="02020603050405020304" pitchFamily="18" charset="0"/>
              </a:rPr>
              <a:t>E</a:t>
            </a:r>
            <a:r>
              <a:rPr lang="en-US" dirty="0" smtClean="0">
                <a:latin typeface="Times New Roman" panose="02020603050405020304" pitchFamily="18" charset="0"/>
                <a:cs typeface="Times New Roman" panose="02020603050405020304" pitchFamily="18" charset="0"/>
              </a:rPr>
              <a:t>valuation</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154955" y="2603501"/>
            <a:ext cx="8787536" cy="2406382"/>
          </a:xfrm>
        </p:spPr>
        <p:txBody>
          <a:bodyPr>
            <a:normAutofit lnSpcReduction="10000"/>
          </a:bodyPr>
          <a:lstStyle/>
          <a:p>
            <a:r>
              <a:rPr lang="en-US" dirty="0" smtClean="0">
                <a:latin typeface="Times New Roman" panose="02020603050405020304" pitchFamily="18" charset="0"/>
                <a:cs typeface="Times New Roman" panose="02020603050405020304" pitchFamily="18" charset="0"/>
              </a:rPr>
              <a:t>Aramco partners with other oil producing companies in different countries.</a:t>
            </a:r>
          </a:p>
          <a:p>
            <a:r>
              <a:rPr lang="en-US" dirty="0" smtClean="0">
                <a:latin typeface="Times New Roman" panose="02020603050405020304" pitchFamily="18" charset="0"/>
                <a:cs typeface="Times New Roman" panose="02020603050405020304" pitchFamily="18" charset="0"/>
              </a:rPr>
              <a:t>The company utilizes the existing structures while saving cost of building expensive structures.</a:t>
            </a:r>
          </a:p>
          <a:p>
            <a:r>
              <a:rPr lang="en-US" dirty="0" smtClean="0">
                <a:latin typeface="Times New Roman" panose="02020603050405020304" pitchFamily="18" charset="0"/>
                <a:cs typeface="Times New Roman" panose="02020603050405020304" pitchFamily="18" charset="0"/>
              </a:rPr>
              <a:t>The company gains benefits in terms of interests emerging from sale of products and services by the partner companies. </a:t>
            </a:r>
          </a:p>
          <a:p>
            <a:r>
              <a:rPr lang="en-US" dirty="0" smtClean="0">
                <a:latin typeface="Times New Roman" panose="02020603050405020304" pitchFamily="18" charset="0"/>
                <a:cs typeface="Times New Roman" panose="02020603050405020304" pitchFamily="18" charset="0"/>
              </a:rPr>
              <a:t>The company does little efforts as the subsidiaries are managed by the partner companies. </a:t>
            </a:r>
          </a:p>
          <a:p>
            <a:pPr marL="0" indent="0">
              <a:buNone/>
            </a:pPr>
            <a:endParaRPr lang="en-US" dirty="0" smtClean="0"/>
          </a:p>
        </p:txBody>
      </p:sp>
    </p:spTree>
    <p:extLst>
      <p:ext uri="{BB962C8B-B14F-4D97-AF65-F5344CB8AC3E}">
        <p14:creationId xmlns:p14="http://schemas.microsoft.com/office/powerpoint/2010/main" val="52106438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Times New Roman" panose="02020603050405020304" pitchFamily="18" charset="0"/>
                <a:cs typeface="Times New Roman" panose="02020603050405020304" pitchFamily="18" charset="0"/>
              </a:rPr>
              <a:t>Home Country Evaluation</a:t>
            </a:r>
            <a:endParaRPr lang="en-US" dirty="0"/>
          </a:p>
        </p:txBody>
      </p:sp>
      <p:sp>
        <p:nvSpPr>
          <p:cNvPr id="3" name="Content Placeholder 2"/>
          <p:cNvSpPr>
            <a:spLocks noGrp="1"/>
          </p:cNvSpPr>
          <p:nvPr>
            <p:ph idx="1"/>
          </p:nvPr>
        </p:nvSpPr>
        <p:spPr/>
        <p:txBody>
          <a:bodyPr/>
          <a:lstStyle/>
          <a:p>
            <a:r>
              <a:rPr lang="en-US" dirty="0" smtClean="0"/>
              <a:t>Headquarters based in </a:t>
            </a:r>
            <a:r>
              <a:rPr lang="en-US" dirty="0"/>
              <a:t>Dhahran, Saudi </a:t>
            </a:r>
            <a:r>
              <a:rPr lang="en-US" dirty="0" smtClean="0"/>
              <a:t>Arabia.</a:t>
            </a:r>
          </a:p>
          <a:p>
            <a:r>
              <a:rPr lang="en-US" dirty="0" smtClean="0"/>
              <a:t>The company offers crude oils marketing services.</a:t>
            </a:r>
          </a:p>
          <a:p>
            <a:r>
              <a:rPr lang="en-US" dirty="0" smtClean="0"/>
              <a:t>Subsidiaries of Saudi Aramco the main operators in crude oils markets in Asia .</a:t>
            </a:r>
          </a:p>
          <a:p>
            <a:r>
              <a:rPr lang="en-US" dirty="0" smtClean="0"/>
              <a:t>The subsidiaries supplies crude oil to India, Taiwan, China among others.</a:t>
            </a:r>
          </a:p>
          <a:p>
            <a:endParaRPr lang="en-US" dirty="0"/>
          </a:p>
        </p:txBody>
      </p:sp>
    </p:spTree>
    <p:extLst>
      <p:ext uri="{BB962C8B-B14F-4D97-AF65-F5344CB8AC3E}">
        <p14:creationId xmlns:p14="http://schemas.microsoft.com/office/powerpoint/2010/main" val="42762714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Opinion</a:t>
            </a:r>
            <a:endParaRPr lang="en-US" dirty="0"/>
          </a:p>
        </p:txBody>
      </p:sp>
      <p:sp>
        <p:nvSpPr>
          <p:cNvPr id="3" name="Content Placeholder 2"/>
          <p:cNvSpPr>
            <a:spLocks noGrp="1"/>
          </p:cNvSpPr>
          <p:nvPr>
            <p:ph idx="1"/>
          </p:nvPr>
        </p:nvSpPr>
        <p:spPr/>
        <p:txBody>
          <a:bodyPr/>
          <a:lstStyle/>
          <a:p>
            <a:r>
              <a:rPr lang="en-US" dirty="0" smtClean="0">
                <a:latin typeface="Times New Roman" panose="02020603050405020304" pitchFamily="18" charset="0"/>
                <a:cs typeface="Times New Roman" panose="02020603050405020304" pitchFamily="18" charset="0"/>
              </a:rPr>
              <a:t>Aramco utilizes a transnational strategy.</a:t>
            </a:r>
          </a:p>
          <a:p>
            <a:r>
              <a:rPr lang="en-US" dirty="0" smtClean="0">
                <a:latin typeface="Times New Roman" panose="02020603050405020304" pitchFamily="18" charset="0"/>
                <a:cs typeface="Times New Roman" panose="02020603050405020304" pitchFamily="18" charset="0"/>
              </a:rPr>
              <a:t>The strategy has enabled it to gain markets in different regions.</a:t>
            </a:r>
          </a:p>
          <a:p>
            <a:r>
              <a:rPr lang="en-US" dirty="0" smtClean="0">
                <a:latin typeface="Times New Roman" panose="02020603050405020304" pitchFamily="18" charset="0"/>
                <a:cs typeface="Times New Roman" panose="02020603050405020304" pitchFamily="18" charset="0"/>
              </a:rPr>
              <a:t>It has been able to identify itself in  a number of continents such as Asia, USA and Europe.</a:t>
            </a:r>
          </a:p>
          <a:p>
            <a:r>
              <a:rPr lang="en-US" dirty="0" smtClean="0">
                <a:latin typeface="Times New Roman" panose="02020603050405020304" pitchFamily="18" charset="0"/>
                <a:cs typeface="Times New Roman" panose="02020603050405020304" pitchFamily="18" charset="0"/>
              </a:rPr>
              <a:t>Partnering with organizations in other nations has created markets for products.</a:t>
            </a:r>
          </a:p>
          <a:p>
            <a:r>
              <a:rPr lang="en-US" dirty="0" smtClean="0">
                <a:latin typeface="Times New Roman" panose="02020603050405020304" pitchFamily="18" charset="0"/>
                <a:cs typeface="Times New Roman" panose="02020603050405020304" pitchFamily="18" charset="0"/>
              </a:rPr>
              <a:t> Additional profits from the interests gained from sales of products has enabled growth of the company to a multinational level. </a:t>
            </a:r>
            <a:endParaRPr lang="en-US" dirty="0" smtClean="0">
              <a:latin typeface="Times New Roman" panose="02020603050405020304" pitchFamily="18" charset="0"/>
              <a:cs typeface="Times New Roman" panose="02020603050405020304" pitchFamily="18" charset="0"/>
            </a:endParaRPr>
          </a:p>
          <a:p>
            <a:pPr marL="0" indent="0">
              <a:buNone/>
            </a:pPr>
            <a:endParaRPr lang="en-US" dirty="0" smtClean="0"/>
          </a:p>
          <a:p>
            <a:endParaRPr lang="en-US" dirty="0"/>
          </a:p>
        </p:txBody>
      </p:sp>
    </p:spTree>
    <p:extLst>
      <p:ext uri="{BB962C8B-B14F-4D97-AF65-F5344CB8AC3E}">
        <p14:creationId xmlns:p14="http://schemas.microsoft.com/office/powerpoint/2010/main" val="266553719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latin typeface="Times New Roman" panose="02020603050405020304" pitchFamily="18" charset="0"/>
                <a:cs typeface="Times New Roman" panose="02020603050405020304" pitchFamily="18" charset="0"/>
              </a:rPr>
              <a:t>References </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Saudiaramco.com. (2020). Retrieved 7 June 2020, from </a:t>
            </a:r>
            <a:r>
              <a:rPr lang="en-US" dirty="0">
                <a:latin typeface="Times New Roman" panose="02020603050405020304" pitchFamily="18" charset="0"/>
                <a:cs typeface="Times New Roman" panose="02020603050405020304" pitchFamily="18" charset="0"/>
                <a:hlinkClick r:id="rId2"/>
              </a:rPr>
              <a:t>https://www.saudiaramco.com</a:t>
            </a:r>
            <a:r>
              <a:rPr lang="en-US" dirty="0" smtClean="0">
                <a:latin typeface="Times New Roman" panose="02020603050405020304" pitchFamily="18" charset="0"/>
                <a:cs typeface="Times New Roman" panose="02020603050405020304" pitchFamily="18" charset="0"/>
                <a:hlinkClick r:id="rId2"/>
              </a:rPr>
              <a:t>/-	/media/publications/corporate-reports/saudi-aramco-ara-2019-	</a:t>
            </a:r>
            <a:r>
              <a:rPr lang="en-US" dirty="0" err="1" smtClean="0">
                <a:latin typeface="Times New Roman" panose="02020603050405020304" pitchFamily="18" charset="0"/>
                <a:cs typeface="Times New Roman" panose="02020603050405020304" pitchFamily="18" charset="0"/>
                <a:hlinkClick r:id="rId2"/>
              </a:rPr>
              <a:t>english.pdf?la</a:t>
            </a:r>
            <a:r>
              <a:rPr lang="en-US" dirty="0" smtClean="0">
                <a:latin typeface="Times New Roman" panose="02020603050405020304" pitchFamily="18" charset="0"/>
                <a:cs typeface="Times New Roman" panose="02020603050405020304" pitchFamily="18" charset="0"/>
                <a:hlinkClick r:id="rId2"/>
              </a:rPr>
              <a:t>=</a:t>
            </a:r>
            <a:r>
              <a:rPr lang="en-US" dirty="0" err="1" smtClean="0">
                <a:latin typeface="Times New Roman" panose="02020603050405020304" pitchFamily="18" charset="0"/>
                <a:cs typeface="Times New Roman" panose="02020603050405020304" pitchFamily="18" charset="0"/>
                <a:hlinkClick r:id="rId2"/>
              </a:rPr>
              <a:t>en&amp;hash</a:t>
            </a:r>
            <a:r>
              <a:rPr lang="en-US" dirty="0" smtClean="0">
                <a:latin typeface="Times New Roman" panose="02020603050405020304" pitchFamily="18" charset="0"/>
                <a:cs typeface="Times New Roman" panose="02020603050405020304" pitchFamily="18" charset="0"/>
                <a:hlinkClick r:id="rId2"/>
              </a:rPr>
              <a:t>=FDBFE7887B74E816C493F09DA188F1151839A4CD</a:t>
            </a:r>
            <a:r>
              <a:rPr lang="en-US" dirty="0" smtClean="0">
                <a:latin typeface="Times New Roman" panose="02020603050405020304" pitchFamily="18" charset="0"/>
                <a:cs typeface="Times New Roman" panose="02020603050405020304" pitchFamily="18" charset="0"/>
              </a:rPr>
              <a:t>.</a:t>
            </a:r>
          </a:p>
          <a:p>
            <a:r>
              <a:rPr lang="en-US" i="1" dirty="0">
                <a:latin typeface="Times New Roman" panose="02020603050405020304" pitchFamily="18" charset="0"/>
                <a:cs typeface="Times New Roman" panose="02020603050405020304" pitchFamily="18" charset="0"/>
              </a:rPr>
              <a:t>Overview</a:t>
            </a:r>
            <a:r>
              <a:rPr lang="en-US" dirty="0">
                <a:latin typeface="Times New Roman" panose="02020603050405020304" pitchFamily="18" charset="0"/>
                <a:cs typeface="Times New Roman" panose="02020603050405020304" pitchFamily="18" charset="0"/>
              </a:rPr>
              <a:t>. Saudiaramco.com. (2020). Retrieved 7 June 2020, from </a:t>
            </a:r>
            <a:r>
              <a:rPr lang="en-US" dirty="0" smtClean="0">
                <a:latin typeface="Times New Roman" panose="02020603050405020304" pitchFamily="18" charset="0"/>
                <a:cs typeface="Times New Roman" panose="02020603050405020304" pitchFamily="18" charset="0"/>
              </a:rPr>
              <a:t>	https</a:t>
            </a:r>
            <a:r>
              <a:rPr lang="en-US" dirty="0">
                <a:latin typeface="Times New Roman" panose="02020603050405020304" pitchFamily="18" charset="0"/>
                <a:cs typeface="Times New Roman" panose="02020603050405020304" pitchFamily="18" charset="0"/>
              </a:rPr>
              <a:t>://www.saudiaramco.com/en/who-we-are/overview.</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1699203"/>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335</TotalTime>
  <Words>492</Words>
  <Application>Microsoft Office PowerPoint</Application>
  <PresentationFormat>Widescreen</PresentationFormat>
  <Paragraphs>53</Paragraphs>
  <Slides>8</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8</vt:i4>
      </vt:variant>
    </vt:vector>
  </HeadingPairs>
  <TitlesOfParts>
    <vt:vector size="14" baseType="lpstr">
      <vt:lpstr>Arial</vt:lpstr>
      <vt:lpstr>Calibri</vt:lpstr>
      <vt:lpstr>Century Gothic</vt:lpstr>
      <vt:lpstr>Times New Roman</vt:lpstr>
      <vt:lpstr>Wingdings 3</vt:lpstr>
      <vt:lpstr>Ion</vt:lpstr>
      <vt:lpstr>SAUDI ARAMCO</vt:lpstr>
      <vt:lpstr>INTRODUCTION</vt:lpstr>
      <vt:lpstr>Types of FDI engaged by Saudi Aramco </vt:lpstr>
      <vt:lpstr>Types of FDI engaged by Saudi Aramco Cont..</vt:lpstr>
      <vt:lpstr>Host Country Evaluation</vt:lpstr>
      <vt:lpstr>Home Country Evaluation</vt:lpstr>
      <vt:lpstr>Opinion</vt:lpstr>
      <vt:lpstr>References </vt:lpstr>
    </vt:vector>
  </TitlesOfParts>
  <Company>Microsoft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dc:creator>
  <cp:lastModifiedBy>Microsoft</cp:lastModifiedBy>
  <cp:revision>26</cp:revision>
  <dcterms:created xsi:type="dcterms:W3CDTF">2020-06-07T12:05:29Z</dcterms:created>
  <dcterms:modified xsi:type="dcterms:W3CDTF">2020-06-07T19:07:22Z</dcterms:modified>
</cp:coreProperties>
</file>